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8" r:id="rId3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笠江美穂" initials="笠江美穂" lastIdx="1" clrIdx="0">
    <p:extLst>
      <p:ext uri="{19B8F6BF-5375-455C-9EA6-DF929625EA0E}">
        <p15:presenceInfo xmlns:p15="http://schemas.microsoft.com/office/powerpoint/2012/main" userId="笠江美穂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8E1D"/>
    <a:srgbClr val="FF9933"/>
    <a:srgbClr val="83C937"/>
    <a:srgbClr val="E20000"/>
    <a:srgbClr val="FF9966"/>
    <a:srgbClr val="FF3300"/>
    <a:srgbClr val="FF3B3B"/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3" autoAdjust="0"/>
  </p:normalViewPr>
  <p:slideViewPr>
    <p:cSldViewPr snapToGrid="0">
      <p:cViewPr>
        <p:scale>
          <a:sx n="184" d="100"/>
          <a:sy n="184" d="100"/>
        </p:scale>
        <p:origin x="1188" y="-7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19233" cy="494388"/>
          </a:xfrm>
          <a:prstGeom prst="rect">
            <a:avLst/>
          </a:prstGeom>
        </p:spPr>
        <p:txBody>
          <a:bodyPr vert="horz" lIns="87489" tIns="43743" rIns="87489" bIns="43743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031" y="1"/>
            <a:ext cx="2919233" cy="494388"/>
          </a:xfrm>
          <a:prstGeom prst="rect">
            <a:avLst/>
          </a:prstGeom>
        </p:spPr>
        <p:txBody>
          <a:bodyPr vert="horz" lIns="87489" tIns="43743" rIns="87489" bIns="43743" rtlCol="0"/>
          <a:lstStyle>
            <a:lvl1pPr algn="r">
              <a:defRPr sz="1100"/>
            </a:lvl1pPr>
          </a:lstStyle>
          <a:p>
            <a:fld id="{9A29D1F8-7740-4A4E-B3BC-1BA8AF740BC5}" type="datetimeFigureOut">
              <a:rPr kumimoji="1" lang="ja-JP" altLang="en-US" smtClean="0"/>
              <a:t>2024/12/13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489" tIns="43743" rIns="87489" bIns="4374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2976" y="4747958"/>
            <a:ext cx="5389815" cy="3884689"/>
          </a:xfrm>
          <a:prstGeom prst="rect">
            <a:avLst/>
          </a:prstGeom>
        </p:spPr>
        <p:txBody>
          <a:bodyPr vert="horz" lIns="87489" tIns="43743" rIns="87489" bIns="4374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371927"/>
            <a:ext cx="2919233" cy="494387"/>
          </a:xfrm>
          <a:prstGeom prst="rect">
            <a:avLst/>
          </a:prstGeom>
        </p:spPr>
        <p:txBody>
          <a:bodyPr vert="horz" lIns="87489" tIns="43743" rIns="87489" bIns="43743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031" y="9371927"/>
            <a:ext cx="2919233" cy="494387"/>
          </a:xfrm>
          <a:prstGeom prst="rect">
            <a:avLst/>
          </a:prstGeom>
        </p:spPr>
        <p:txBody>
          <a:bodyPr vert="horz" lIns="87489" tIns="43743" rIns="87489" bIns="43743" rtlCol="0" anchor="b"/>
          <a:lstStyle>
            <a:lvl1pPr algn="r">
              <a:defRPr sz="1100"/>
            </a:lvl1pPr>
          </a:lstStyle>
          <a:p>
            <a:fld id="{B2EE47F2-C400-4774-BCD3-0AD5D1758D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79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8854-0117-46B2-A097-159B00123CB8}" type="datetimeFigureOut">
              <a:rPr kumimoji="1" lang="ja-JP" altLang="en-US" smtClean="0"/>
              <a:t>2024/12/13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F34B-7BA8-415B-9F5E-EC1B644BE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9445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8854-0117-46B2-A097-159B00123CB8}" type="datetimeFigureOut">
              <a:rPr kumimoji="1" lang="ja-JP" altLang="en-US" smtClean="0"/>
              <a:t>2024/12/13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F34B-7BA8-415B-9F5E-EC1B644BE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7937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8854-0117-46B2-A097-159B00123CB8}" type="datetimeFigureOut">
              <a:rPr kumimoji="1" lang="ja-JP" altLang="en-US" smtClean="0"/>
              <a:t>2024/12/13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F34B-7BA8-415B-9F5E-EC1B644BE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7233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8854-0117-46B2-A097-159B00123CB8}" type="datetimeFigureOut">
              <a:rPr kumimoji="1" lang="ja-JP" altLang="en-US" smtClean="0"/>
              <a:t>2024/12/13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F34B-7BA8-415B-9F5E-EC1B644BE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8027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8854-0117-46B2-A097-159B00123CB8}" type="datetimeFigureOut">
              <a:rPr kumimoji="1" lang="ja-JP" altLang="en-US" smtClean="0"/>
              <a:t>2024/12/13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F34B-7BA8-415B-9F5E-EC1B644BE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23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8854-0117-46B2-A097-159B00123CB8}" type="datetimeFigureOut">
              <a:rPr kumimoji="1" lang="ja-JP" altLang="en-US" smtClean="0"/>
              <a:t>2024/12/13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F34B-7BA8-415B-9F5E-EC1B644BE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724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8854-0117-46B2-A097-159B00123CB8}" type="datetimeFigureOut">
              <a:rPr kumimoji="1" lang="ja-JP" altLang="en-US" smtClean="0"/>
              <a:t>2024/12/13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F34B-7BA8-415B-9F5E-EC1B644BE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257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8854-0117-46B2-A097-159B00123CB8}" type="datetimeFigureOut">
              <a:rPr kumimoji="1" lang="ja-JP" altLang="en-US" smtClean="0"/>
              <a:t>2024/12/13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F34B-7BA8-415B-9F5E-EC1B644BE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045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8854-0117-46B2-A097-159B00123CB8}" type="datetimeFigureOut">
              <a:rPr kumimoji="1" lang="ja-JP" altLang="en-US" smtClean="0"/>
              <a:t>2024/12/13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F34B-7BA8-415B-9F5E-EC1B644BE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4046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8854-0117-46B2-A097-159B00123CB8}" type="datetimeFigureOut">
              <a:rPr kumimoji="1" lang="ja-JP" altLang="en-US" smtClean="0"/>
              <a:t>2024/12/13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F34B-7BA8-415B-9F5E-EC1B644BE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94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8854-0117-46B2-A097-159B00123CB8}" type="datetimeFigureOut">
              <a:rPr kumimoji="1" lang="ja-JP" altLang="en-US" smtClean="0"/>
              <a:t>2024/12/13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F34B-7BA8-415B-9F5E-EC1B644BE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86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98854-0117-46B2-A097-159B00123CB8}" type="datetimeFigureOut">
              <a:rPr kumimoji="1" lang="ja-JP" altLang="en-US" smtClean="0"/>
              <a:t>2024/12/13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7F34B-7BA8-415B-9F5E-EC1B644BE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096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4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image" Target="../media/image17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0.png"/><Relationship Id="rId5" Type="http://schemas.openxmlformats.org/officeDocument/2006/relationships/image" Target="../media/image20.png"/><Relationship Id="rId15" Type="http://schemas.openxmlformats.org/officeDocument/2006/relationships/image" Target="../media/image26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CA38BA8-23DB-4229-BD4E-34DFBB2E7992}"/>
              </a:ext>
            </a:extLst>
          </p:cNvPr>
          <p:cNvSpPr/>
          <p:nvPr/>
        </p:nvSpPr>
        <p:spPr>
          <a:xfrm>
            <a:off x="-443166" y="8885922"/>
            <a:ext cx="7520283" cy="1458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19D1224-0690-4648-94FA-ACC7384D7615}"/>
              </a:ext>
            </a:extLst>
          </p:cNvPr>
          <p:cNvSpPr/>
          <p:nvPr/>
        </p:nvSpPr>
        <p:spPr>
          <a:xfrm>
            <a:off x="-912308" y="-275432"/>
            <a:ext cx="8839200" cy="8644129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endParaRPr kumimoji="1" lang="ja-JP" altLang="en-US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33E7B87E-0B30-492F-B5B9-575C60DB0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47" y="2550823"/>
            <a:ext cx="3394726" cy="2173192"/>
          </a:xfrm>
          <a:prstGeom prst="rect">
            <a:avLst/>
          </a:prstGeom>
        </p:spPr>
      </p:pic>
      <p:sp>
        <p:nvSpPr>
          <p:cNvPr id="15" name="楕円 14">
            <a:extLst>
              <a:ext uri="{FF2B5EF4-FFF2-40B4-BE49-F238E27FC236}">
                <a16:creationId xmlns:a16="http://schemas.microsoft.com/office/drawing/2014/main" id="{3EC55B2E-56A9-41B8-B33D-2A20109CF63D}"/>
              </a:ext>
            </a:extLst>
          </p:cNvPr>
          <p:cNvSpPr/>
          <p:nvPr/>
        </p:nvSpPr>
        <p:spPr>
          <a:xfrm>
            <a:off x="49010" y="680837"/>
            <a:ext cx="6749830" cy="6518709"/>
          </a:xfrm>
          <a:prstGeom prst="ellipse">
            <a:avLst/>
          </a:prstGeom>
          <a:solidFill>
            <a:schemeClr val="bg1"/>
          </a:solidFill>
          <a:ln w="114300"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2018EA2-703A-49FD-B2FE-732D466A498C}"/>
              </a:ext>
            </a:extLst>
          </p:cNvPr>
          <p:cNvSpPr txBox="1"/>
          <p:nvPr/>
        </p:nvSpPr>
        <p:spPr>
          <a:xfrm>
            <a:off x="2177048" y="6215486"/>
            <a:ext cx="30049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長島総合自動車学校</a:t>
            </a:r>
            <a:br>
              <a:rPr kumimoji="1" lang="en-US" altLang="ja-JP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ja-JP" altLang="en-US" sz="11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〒</a:t>
            </a:r>
            <a:r>
              <a:rPr kumimoji="1" lang="en-US" altLang="ja-JP" sz="11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511-1143</a:t>
            </a:r>
            <a:r>
              <a:rPr kumimoji="1" lang="ja-JP" altLang="en-US" sz="11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105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桑名市長島町西外面</a:t>
            </a:r>
            <a:r>
              <a:rPr kumimoji="1" lang="en-US" altLang="ja-JP" sz="105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1306</a:t>
            </a:r>
            <a:endParaRPr kumimoji="1" lang="en-US" altLang="ja-JP" sz="1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  <a:r>
              <a:rPr kumimoji="1" lang="ja-JP" altLang="en-US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近鉄長島駅または指定駐車場（後日案内予定）</a:t>
            </a:r>
            <a:endParaRPr kumimoji="1" lang="en-US" altLang="ja-JP" sz="1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からシャトルバスをご利用ください</a:t>
            </a:r>
          </a:p>
        </p:txBody>
      </p:sp>
      <p:sp>
        <p:nvSpPr>
          <p:cNvPr id="17" name="波線 16">
            <a:extLst>
              <a:ext uri="{FF2B5EF4-FFF2-40B4-BE49-F238E27FC236}">
                <a16:creationId xmlns:a16="http://schemas.microsoft.com/office/drawing/2014/main" id="{BF41FA3B-5AB4-4F43-90EC-8985AAE210F6}"/>
              </a:ext>
            </a:extLst>
          </p:cNvPr>
          <p:cNvSpPr/>
          <p:nvPr/>
        </p:nvSpPr>
        <p:spPr>
          <a:xfrm>
            <a:off x="-443166" y="1849833"/>
            <a:ext cx="7520283" cy="1597389"/>
          </a:xfrm>
          <a:prstGeom prst="wave">
            <a:avLst>
              <a:gd name="adj1" fmla="val 12500"/>
              <a:gd name="adj2" fmla="val 0"/>
            </a:avLst>
          </a:prstGeom>
          <a:solidFill>
            <a:srgbClr val="F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kumimoji="1"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大切なご家族のために～</a:t>
            </a:r>
            <a:endParaRPr kumimoji="1"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もっと安心・安全・健康な毎日を！</a:t>
            </a:r>
            <a:endParaRPr kumimoji="1" lang="ja-JP" altLang="en-US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1BF432A-27B1-4A40-84C3-F5BEBC63C04F}"/>
              </a:ext>
            </a:extLst>
          </p:cNvPr>
          <p:cNvSpPr txBox="1"/>
          <p:nvPr/>
        </p:nvSpPr>
        <p:spPr>
          <a:xfrm>
            <a:off x="2232103" y="5619205"/>
            <a:ext cx="253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72 Black" panose="020B0A04030603020204" pitchFamily="34" charset="0"/>
              </a:rPr>
              <a:t>2025</a:t>
            </a:r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72 Black" panose="020B0A04030603020204" pitchFamily="34" charset="0"/>
              </a:rPr>
              <a:t>年</a:t>
            </a:r>
            <a:r>
              <a:rPr kumimoji="1" lang="en-US" altLang="ja-JP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72 Black" panose="020B0A04030603020204" pitchFamily="34" charset="0"/>
              </a:rPr>
              <a:t>1</a:t>
            </a:r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72 Black" panose="020B0A04030603020204" pitchFamily="34" charset="0"/>
              </a:rPr>
              <a:t>月</a:t>
            </a:r>
            <a:r>
              <a:rPr kumimoji="1" lang="en-US" altLang="ja-JP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72 Black" panose="020B0A04030603020204" pitchFamily="34" charset="0"/>
              </a:rPr>
              <a:t>30</a:t>
            </a:r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72 Black" panose="020B0A04030603020204" pitchFamily="34" charset="0"/>
              </a:rPr>
              <a:t>日</a:t>
            </a:r>
            <a:r>
              <a:rPr kumimoji="1" lang="en-US" altLang="ja-JP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72 Black" panose="020B0A04030603020204" pitchFamily="34" charset="0"/>
              </a:rPr>
              <a:t>(</a:t>
            </a:r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72 Black" panose="020B0A04030603020204" pitchFamily="34" charset="0"/>
              </a:rPr>
              <a:t>木</a:t>
            </a:r>
            <a:r>
              <a:rPr kumimoji="1" lang="en-US" altLang="ja-JP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72 Black" panose="020B0A04030603020204" pitchFamily="34" charset="0"/>
              </a:rPr>
              <a:t>)</a:t>
            </a:r>
            <a:br>
              <a:rPr kumimoji="1" lang="en-US" altLang="ja-JP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72 Black" panose="020B0A04030603020204" pitchFamily="34" charset="0"/>
              </a:rPr>
            </a:br>
            <a:r>
              <a:rPr kumimoji="1" lang="en-US" altLang="ja-JP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72 Black" panose="020B0A04030603020204" pitchFamily="34" charset="0"/>
              </a:rPr>
              <a:t>10</a:t>
            </a:r>
            <a:r>
              <a:rPr kumimoji="1"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72 Black" panose="020B0A04030603020204" pitchFamily="34" charset="0"/>
              </a:rPr>
              <a:t>時</a:t>
            </a:r>
            <a:r>
              <a:rPr kumimoji="1" lang="en-US" altLang="ja-JP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72 Black" panose="020B0A04030603020204" pitchFamily="34" charset="0"/>
              </a:rPr>
              <a:t>00</a:t>
            </a:r>
            <a:r>
              <a:rPr kumimoji="1"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72 Black" panose="020B0A04030603020204" pitchFamily="34" charset="0"/>
              </a:rPr>
              <a:t>分～</a:t>
            </a:r>
            <a:r>
              <a:rPr kumimoji="1" lang="en-US" altLang="ja-JP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72 Black" panose="020B0A04030603020204" pitchFamily="34" charset="0"/>
              </a:rPr>
              <a:t>16</a:t>
            </a:r>
            <a:r>
              <a:rPr kumimoji="1"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72 Black" panose="020B0A04030603020204" pitchFamily="34" charset="0"/>
              </a:rPr>
              <a:t>時</a:t>
            </a:r>
            <a:r>
              <a:rPr kumimoji="1" lang="en-US" altLang="ja-JP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72 Black" panose="020B0A04030603020204" pitchFamily="34" charset="0"/>
              </a:rPr>
              <a:t>00</a:t>
            </a:r>
            <a:r>
              <a:rPr kumimoji="1"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72 Black" panose="020B0A04030603020204" pitchFamily="34" charset="0"/>
              </a:rPr>
              <a:t>分</a:t>
            </a:r>
            <a:endParaRPr kumimoji="1" lang="ja-JP" altLang="en-US" sz="12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72 Black" panose="020B0A04030603020204" pitchFamily="34" charset="0"/>
            </a:endParaRPr>
          </a:p>
        </p:txBody>
      </p:sp>
      <p:sp>
        <p:nvSpPr>
          <p:cNvPr id="41" name="フローチャート: 結合子 40">
            <a:extLst>
              <a:ext uri="{FF2B5EF4-FFF2-40B4-BE49-F238E27FC236}">
                <a16:creationId xmlns:a16="http://schemas.microsoft.com/office/drawing/2014/main" id="{357DBF70-C191-4B3A-A487-D38C9BEDDE83}"/>
              </a:ext>
            </a:extLst>
          </p:cNvPr>
          <p:cNvSpPr/>
          <p:nvPr/>
        </p:nvSpPr>
        <p:spPr>
          <a:xfrm>
            <a:off x="1313262" y="5783483"/>
            <a:ext cx="754940" cy="280264"/>
          </a:xfrm>
          <a:prstGeom prst="flowChartConnector">
            <a:avLst/>
          </a:prstGeom>
          <a:solidFill>
            <a:srgbClr val="F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日時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3EA8A57-878D-4EFD-B699-B0F0C0666C3F}"/>
              </a:ext>
            </a:extLst>
          </p:cNvPr>
          <p:cNvSpPr txBox="1"/>
          <p:nvPr/>
        </p:nvSpPr>
        <p:spPr>
          <a:xfrm>
            <a:off x="602937" y="8392488"/>
            <a:ext cx="520525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損保ジャパンは、先進技術による安心・安全・健康な街づくりを支援しています　「安全なお車で健康な身体で安心の運転を！」　　目指せ、運転寿命の延伸！</a:t>
            </a:r>
            <a:endParaRPr kumimoji="1" lang="en-US" altLang="ja-JP" sz="12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2" name="object 28">
            <a:extLst>
              <a:ext uri="{FF2B5EF4-FFF2-40B4-BE49-F238E27FC236}">
                <a16:creationId xmlns:a16="http://schemas.microsoft.com/office/drawing/2014/main" id="{E573A970-5C1D-44A7-A725-B287625BBB07}"/>
              </a:ext>
            </a:extLst>
          </p:cNvPr>
          <p:cNvSpPr txBox="1"/>
          <p:nvPr/>
        </p:nvSpPr>
        <p:spPr>
          <a:xfrm>
            <a:off x="2889254" y="9684167"/>
            <a:ext cx="3527585" cy="3963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 marR="5080" indent="-2540">
              <a:lnSpc>
                <a:spcPct val="144000"/>
              </a:lnSpc>
              <a:spcBef>
                <a:spcPts val="95"/>
              </a:spcBef>
            </a:pPr>
            <a:r>
              <a:rPr lang="ja-JP" altLang="en-US" sz="900" spc="-5" dirty="0">
                <a:solidFill>
                  <a:srgbClr val="231F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PMingLiU"/>
              </a:rPr>
              <a:t>　</a:t>
            </a:r>
            <a:r>
              <a:rPr lang="ja-JP" altLang="en-US" sz="900" spc="-5" dirty="0">
                <a:solidFill>
                  <a:srgbClr val="231F2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PMingLiU"/>
              </a:rPr>
              <a:t>　　　</a:t>
            </a:r>
            <a:r>
              <a:rPr sz="900" spc="-5" dirty="0" err="1">
                <a:solidFill>
                  <a:srgbClr val="231F2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PMingLiU"/>
              </a:rPr>
              <a:t>損害保険ジャパン株式会社</a:t>
            </a:r>
            <a:r>
              <a:rPr sz="900" spc="-5" dirty="0">
                <a:solidFill>
                  <a:srgbClr val="231F2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PMingLiU"/>
              </a:rPr>
              <a:t>  </a:t>
            </a:r>
            <a:r>
              <a:rPr lang="ja-JP" altLang="en-US" sz="900" spc="-5" dirty="0">
                <a:solidFill>
                  <a:srgbClr val="231F2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PMingLiU"/>
              </a:rPr>
              <a:t>三重支店　</a:t>
            </a:r>
            <a:r>
              <a:rPr lang="ja-JP" altLang="en-US" sz="900" spc="105" dirty="0">
                <a:solidFill>
                  <a:srgbClr val="231F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PMingLiU"/>
              </a:rPr>
              <a:t>　</a:t>
            </a:r>
            <a:r>
              <a:rPr lang="en-US" altLang="ja-JP" sz="900" spc="105" dirty="0">
                <a:solidFill>
                  <a:srgbClr val="231F2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PMingLiU"/>
              </a:rPr>
              <a:t>TEL 059-226-1800</a:t>
            </a:r>
            <a:r>
              <a:rPr lang="ja-JP" altLang="en-US" sz="900" spc="-5" dirty="0">
                <a:solidFill>
                  <a:srgbClr val="231F2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PMingLiU"/>
              </a:rPr>
              <a:t>　  </a:t>
            </a:r>
            <a:r>
              <a:rPr sz="900" spc="105" dirty="0">
                <a:solidFill>
                  <a:srgbClr val="231F2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PMingLiU"/>
              </a:rPr>
              <a:t> </a:t>
            </a:r>
            <a:r>
              <a:rPr lang="ja-JP" altLang="en-US" sz="900" spc="105" dirty="0">
                <a:solidFill>
                  <a:srgbClr val="231F2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PMingLiU"/>
              </a:rPr>
              <a:t>　　</a:t>
            </a:r>
            <a:endParaRPr lang="en-US" altLang="ja-JP" sz="900" spc="105" dirty="0">
              <a:solidFill>
                <a:srgbClr val="231F2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PMingLiU"/>
            </a:endParaRPr>
          </a:p>
          <a:p>
            <a:pPr marL="14604" marR="5080" indent="-2540">
              <a:lnSpc>
                <a:spcPct val="144000"/>
              </a:lnSpc>
              <a:spcBef>
                <a:spcPts val="95"/>
              </a:spcBef>
            </a:pPr>
            <a:r>
              <a:rPr lang="ja-JP" altLang="en-US" sz="900" spc="105" dirty="0">
                <a:solidFill>
                  <a:srgbClr val="231F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PMingLiU"/>
              </a:rPr>
              <a:t>　</a:t>
            </a:r>
            <a:endParaRPr sz="9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PMingLiU"/>
            </a:endParaRPr>
          </a:p>
        </p:txBody>
      </p:sp>
      <p:sp>
        <p:nvSpPr>
          <p:cNvPr id="56" name="object 4">
            <a:extLst>
              <a:ext uri="{FF2B5EF4-FFF2-40B4-BE49-F238E27FC236}">
                <a16:creationId xmlns:a16="http://schemas.microsoft.com/office/drawing/2014/main" id="{7BEC45C2-C5CF-4213-AC12-1E2BE39C80B4}"/>
              </a:ext>
            </a:extLst>
          </p:cNvPr>
          <p:cNvSpPr/>
          <p:nvPr/>
        </p:nvSpPr>
        <p:spPr>
          <a:xfrm>
            <a:off x="1187702" y="9492117"/>
            <a:ext cx="539126" cy="167354"/>
          </a:xfrm>
          <a:custGeom>
            <a:avLst/>
            <a:gdLst/>
            <a:ahLst/>
            <a:cxnLst/>
            <a:rect l="l" t="t" r="r" b="b"/>
            <a:pathLst>
              <a:path w="410210" h="106045">
                <a:moveTo>
                  <a:pt x="357136" y="0"/>
                </a:moveTo>
                <a:lnTo>
                  <a:pt x="52908" y="0"/>
                </a:lnTo>
                <a:lnTo>
                  <a:pt x="32361" y="4175"/>
                </a:lnTo>
                <a:lnTo>
                  <a:pt x="15538" y="15543"/>
                </a:lnTo>
                <a:lnTo>
                  <a:pt x="4173" y="32366"/>
                </a:lnTo>
                <a:lnTo>
                  <a:pt x="0" y="52908"/>
                </a:lnTo>
                <a:lnTo>
                  <a:pt x="4173" y="73449"/>
                </a:lnTo>
                <a:lnTo>
                  <a:pt x="15538" y="90273"/>
                </a:lnTo>
                <a:lnTo>
                  <a:pt x="32361" y="101641"/>
                </a:lnTo>
                <a:lnTo>
                  <a:pt x="52908" y="105816"/>
                </a:lnTo>
                <a:lnTo>
                  <a:pt x="357136" y="105816"/>
                </a:lnTo>
                <a:lnTo>
                  <a:pt x="377678" y="101641"/>
                </a:lnTo>
                <a:lnTo>
                  <a:pt x="394501" y="90273"/>
                </a:lnTo>
                <a:lnTo>
                  <a:pt x="405869" y="73449"/>
                </a:lnTo>
                <a:lnTo>
                  <a:pt x="410044" y="52908"/>
                </a:lnTo>
                <a:lnTo>
                  <a:pt x="405869" y="32366"/>
                </a:lnTo>
                <a:lnTo>
                  <a:pt x="394501" y="15543"/>
                </a:lnTo>
                <a:lnTo>
                  <a:pt x="377678" y="4175"/>
                </a:lnTo>
                <a:lnTo>
                  <a:pt x="357136" y="0"/>
                </a:lnTo>
                <a:close/>
              </a:path>
            </a:pathLst>
          </a:custGeom>
          <a:solidFill>
            <a:srgbClr val="C21F33"/>
          </a:solidFill>
        </p:spPr>
        <p:txBody>
          <a:bodyPr wrap="square" lIns="0" tIns="0" rIns="0" bIns="0" rtlCol="0"/>
          <a:lstStyle/>
          <a:p>
            <a:r>
              <a:rPr lang="ja-JP" altLang="en-US" sz="1000" dirty="0">
                <a:solidFill>
                  <a:schemeClr val="bg1"/>
                </a:solidFill>
              </a:rPr>
              <a:t>　</a:t>
            </a:r>
            <a:r>
              <a:rPr lang="ja-JP" altLang="en-US" sz="1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主催</a:t>
            </a:r>
            <a:endParaRPr sz="1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6" name="object 29">
            <a:extLst>
              <a:ext uri="{FF2B5EF4-FFF2-40B4-BE49-F238E27FC236}">
                <a16:creationId xmlns:a16="http://schemas.microsoft.com/office/drawing/2014/main" id="{187DA141-C36F-4243-B722-D4D8A929E200}"/>
              </a:ext>
            </a:extLst>
          </p:cNvPr>
          <p:cNvSpPr txBox="1"/>
          <p:nvPr/>
        </p:nvSpPr>
        <p:spPr>
          <a:xfrm>
            <a:off x="1804111" y="9468026"/>
            <a:ext cx="3220147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5" dirty="0" err="1">
                <a:solidFill>
                  <a:srgbClr val="231F2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PMingLiU"/>
              </a:rPr>
              <a:t>損害保険ジャパン株式会社</a:t>
            </a:r>
            <a:r>
              <a:rPr sz="1000" spc="-5" dirty="0">
                <a:solidFill>
                  <a:srgbClr val="231F2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PMingLiU"/>
              </a:rPr>
              <a:t>  </a:t>
            </a:r>
            <a:r>
              <a:rPr lang="ja-JP" altLang="en-US" sz="1000" spc="-5" dirty="0">
                <a:solidFill>
                  <a:srgbClr val="231F2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PMingLiU"/>
              </a:rPr>
              <a:t>三重</a:t>
            </a:r>
            <a:r>
              <a:rPr sz="1000" spc="-5" dirty="0" err="1">
                <a:solidFill>
                  <a:srgbClr val="231F2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PMingLiU"/>
              </a:rPr>
              <a:t>支店</a:t>
            </a:r>
            <a:r>
              <a:rPr sz="1000" spc="-5" dirty="0">
                <a:solidFill>
                  <a:srgbClr val="231F2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PMingLiU"/>
              </a:rPr>
              <a:t>  </a:t>
            </a:r>
            <a:endParaRPr sz="10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PMingLiU"/>
            </a:endParaRPr>
          </a:p>
        </p:txBody>
      </p:sp>
      <p:sp>
        <p:nvSpPr>
          <p:cNvPr id="120" name="object 4">
            <a:extLst>
              <a:ext uri="{FF2B5EF4-FFF2-40B4-BE49-F238E27FC236}">
                <a16:creationId xmlns:a16="http://schemas.microsoft.com/office/drawing/2014/main" id="{F5A856A0-D7C2-4FF1-A928-A6A94ABDA3D4}"/>
              </a:ext>
            </a:extLst>
          </p:cNvPr>
          <p:cNvSpPr/>
          <p:nvPr/>
        </p:nvSpPr>
        <p:spPr>
          <a:xfrm>
            <a:off x="1179159" y="9690569"/>
            <a:ext cx="1975854" cy="167354"/>
          </a:xfrm>
          <a:custGeom>
            <a:avLst/>
            <a:gdLst/>
            <a:ahLst/>
            <a:cxnLst/>
            <a:rect l="l" t="t" r="r" b="b"/>
            <a:pathLst>
              <a:path w="410210" h="106045">
                <a:moveTo>
                  <a:pt x="357136" y="0"/>
                </a:moveTo>
                <a:lnTo>
                  <a:pt x="52908" y="0"/>
                </a:lnTo>
                <a:lnTo>
                  <a:pt x="32361" y="4175"/>
                </a:lnTo>
                <a:lnTo>
                  <a:pt x="15538" y="15543"/>
                </a:lnTo>
                <a:lnTo>
                  <a:pt x="4173" y="32366"/>
                </a:lnTo>
                <a:lnTo>
                  <a:pt x="0" y="52908"/>
                </a:lnTo>
                <a:lnTo>
                  <a:pt x="4173" y="73449"/>
                </a:lnTo>
                <a:lnTo>
                  <a:pt x="15538" y="90273"/>
                </a:lnTo>
                <a:lnTo>
                  <a:pt x="32361" y="101641"/>
                </a:lnTo>
                <a:lnTo>
                  <a:pt x="52908" y="105816"/>
                </a:lnTo>
                <a:lnTo>
                  <a:pt x="357136" y="105816"/>
                </a:lnTo>
                <a:lnTo>
                  <a:pt x="377678" y="101641"/>
                </a:lnTo>
                <a:lnTo>
                  <a:pt x="394501" y="90273"/>
                </a:lnTo>
                <a:lnTo>
                  <a:pt x="405869" y="73449"/>
                </a:lnTo>
                <a:lnTo>
                  <a:pt x="410044" y="52908"/>
                </a:lnTo>
                <a:lnTo>
                  <a:pt x="405869" y="32366"/>
                </a:lnTo>
                <a:lnTo>
                  <a:pt x="394501" y="15543"/>
                </a:lnTo>
                <a:lnTo>
                  <a:pt x="377678" y="4175"/>
                </a:lnTo>
                <a:lnTo>
                  <a:pt x="357136" y="0"/>
                </a:lnTo>
                <a:close/>
              </a:path>
            </a:pathLst>
          </a:custGeom>
          <a:solidFill>
            <a:srgbClr val="C21F33"/>
          </a:solidFill>
        </p:spPr>
        <p:txBody>
          <a:bodyPr wrap="square" lIns="0" tIns="0" rIns="0" bIns="0" rtlCol="0"/>
          <a:lstStyle/>
          <a:p>
            <a:r>
              <a:rPr lang="ja-JP" altLang="en-US" sz="1000" dirty="0">
                <a:solidFill>
                  <a:schemeClr val="bg1"/>
                </a:solidFill>
              </a:rPr>
              <a:t>　</a:t>
            </a:r>
            <a:r>
              <a:rPr lang="ja-JP" altLang="en-US" sz="1000" spc="-2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PMingLiU"/>
              </a:rPr>
              <a:t>本イベントに関するお問い合わせ先</a:t>
            </a:r>
          </a:p>
          <a:p>
            <a:endParaRPr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F9749AF-23CA-4E38-BC57-DDE70D27327D}"/>
              </a:ext>
            </a:extLst>
          </p:cNvPr>
          <p:cNvSpPr txBox="1"/>
          <p:nvPr/>
        </p:nvSpPr>
        <p:spPr>
          <a:xfrm>
            <a:off x="2929845" y="3287723"/>
            <a:ext cx="628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×</a:t>
            </a:r>
            <a:endParaRPr kumimoji="1" lang="ja-JP" altLang="en-US" sz="4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9330D4A4-B221-4786-985E-2626420EDA7D}"/>
              </a:ext>
            </a:extLst>
          </p:cNvPr>
          <p:cNvSpPr/>
          <p:nvPr/>
        </p:nvSpPr>
        <p:spPr>
          <a:xfrm>
            <a:off x="299877" y="3426143"/>
            <a:ext cx="2586355" cy="6212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72 Black" panose="020B0A04030603020204" pitchFamily="34" charset="0"/>
              </a:rPr>
              <a:t>桑名市における</a:t>
            </a:r>
            <a:endParaRPr kumimoji="1" lang="en-US" altLang="ja-JP" sz="16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72 Black" panose="020B0A04030603020204" pitchFamily="34" charset="0"/>
            </a:endParaRPr>
          </a:p>
          <a:p>
            <a:pPr algn="ctr"/>
            <a:r>
              <a:rPr kumimoji="1" lang="ja-JP" altLang="en-US" sz="16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72 Black" panose="020B0A04030603020204" pitchFamily="34" charset="0"/>
              </a:rPr>
              <a:t>自動運転実証実験</a:t>
            </a:r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D92C2414-E812-4E3C-BF1A-FBAE20500F83}"/>
              </a:ext>
            </a:extLst>
          </p:cNvPr>
          <p:cNvSpPr/>
          <p:nvPr/>
        </p:nvSpPr>
        <p:spPr>
          <a:xfrm>
            <a:off x="3885230" y="3426144"/>
            <a:ext cx="2496907" cy="641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シニアドライバーの</a:t>
            </a:r>
            <a:endParaRPr kumimoji="1" lang="en-US" altLang="ja-JP" sz="16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16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運転寿命延伸に向けて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33AC4AE-7907-4CD5-9AC7-D45DFD58A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70" y="8957754"/>
            <a:ext cx="1714188" cy="465019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63D7F3F-85AC-46D4-97FA-83F262865507}"/>
              </a:ext>
            </a:extLst>
          </p:cNvPr>
          <p:cNvSpPr/>
          <p:nvPr/>
        </p:nvSpPr>
        <p:spPr>
          <a:xfrm>
            <a:off x="494185" y="326689"/>
            <a:ext cx="5869629" cy="30151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ja-JP" altLang="en-US" sz="6600" b="1" cap="none" spc="50" dirty="0">
                <a:ln w="31750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ＳＯＭＰＯ パーク みえ＠桑名</a:t>
            </a: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07E8550F-ECB1-431E-86B5-FBC35B7C526C}"/>
              </a:ext>
            </a:extLst>
          </p:cNvPr>
          <p:cNvSpPr/>
          <p:nvPr/>
        </p:nvSpPr>
        <p:spPr>
          <a:xfrm>
            <a:off x="-399553" y="464359"/>
            <a:ext cx="7684219" cy="73392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944138"/>
              </a:avLst>
            </a:prstTxWarp>
            <a:spAutoFit/>
          </a:bodyPr>
          <a:lstStyle/>
          <a:p>
            <a:pPr algn="ctr"/>
            <a:r>
              <a:rPr lang="ja-JP" altLang="en-US" sz="6500" b="1" cap="none" spc="50" dirty="0">
                <a:ln w="25400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桑名市と</a:t>
            </a:r>
            <a:r>
              <a:rPr lang="en-US" altLang="ja-JP" sz="6500" b="1" cap="none" spc="50" dirty="0">
                <a:ln w="25400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SOMPO</a:t>
            </a:r>
            <a:r>
              <a:rPr lang="ja-JP" altLang="en-US" sz="6500" b="1" cap="none" spc="50" dirty="0">
                <a:ln w="25400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グループの合同開催</a:t>
            </a:r>
            <a:endParaRPr lang="en-US" altLang="ja-JP" sz="6500" b="1" cap="none" spc="50" dirty="0">
              <a:ln w="25400" cmpd="sng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endParaRPr lang="en-US" altLang="ja-JP" sz="6600" b="1" spc="50" dirty="0">
              <a:ln w="25400" cmpd="sng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2FFF573E-3781-4901-9E43-1D7B520C1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421" y="864126"/>
            <a:ext cx="1149149" cy="114914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1EE0184-ED77-461C-8950-5B896DE715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878" y="1878991"/>
            <a:ext cx="708622" cy="133154"/>
          </a:xfrm>
          <a:prstGeom prst="rect">
            <a:avLst/>
          </a:prstGeom>
        </p:spPr>
      </p:pic>
      <p:sp>
        <p:nvSpPr>
          <p:cNvPr id="29" name="フローチャート: 結合子 28">
            <a:extLst>
              <a:ext uri="{FF2B5EF4-FFF2-40B4-BE49-F238E27FC236}">
                <a16:creationId xmlns:a16="http://schemas.microsoft.com/office/drawing/2014/main" id="{EDE60323-B5C9-44E2-A249-902C5D8DAEED}"/>
              </a:ext>
            </a:extLst>
          </p:cNvPr>
          <p:cNvSpPr/>
          <p:nvPr/>
        </p:nvSpPr>
        <p:spPr>
          <a:xfrm>
            <a:off x="1354581" y="6213758"/>
            <a:ext cx="754940" cy="331406"/>
          </a:xfrm>
          <a:prstGeom prst="flowChartConnector">
            <a:avLst/>
          </a:prstGeom>
          <a:solidFill>
            <a:srgbClr val="F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場所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73ECA68-7134-40D9-ACB0-87F6D7B01F56}"/>
              </a:ext>
            </a:extLst>
          </p:cNvPr>
          <p:cNvSpPr txBox="1"/>
          <p:nvPr/>
        </p:nvSpPr>
        <p:spPr>
          <a:xfrm>
            <a:off x="3345548" y="1509658"/>
            <a:ext cx="156755" cy="3693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E2207B33-780D-4859-9689-FD914070000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814" b="8003"/>
          <a:stretch/>
        </p:blipFill>
        <p:spPr>
          <a:xfrm>
            <a:off x="18172" y="8924659"/>
            <a:ext cx="1097598" cy="32212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F189928-D1F3-4AA4-9037-B0B7C317D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56" y="846661"/>
            <a:ext cx="1152514" cy="1152514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9CDA5D23-7FD1-464D-90D3-2E9D792A85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5" y="9189118"/>
            <a:ext cx="766153" cy="766153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82EBF596-C25F-404A-A704-AFE2AD5792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7904" y="1550678"/>
            <a:ext cx="903234" cy="26448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AEAB097-7D95-4615-89FC-D49FF9E3DA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1645" y="5610652"/>
            <a:ext cx="724919" cy="727419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CB4F63F-DBD5-47D7-A808-41408C07F879}"/>
              </a:ext>
            </a:extLst>
          </p:cNvPr>
          <p:cNvSpPr/>
          <p:nvPr/>
        </p:nvSpPr>
        <p:spPr>
          <a:xfrm>
            <a:off x="4497596" y="8902940"/>
            <a:ext cx="2016614" cy="7876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0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代理店　　　　　（代理店コード）</a:t>
            </a:r>
            <a:endParaRPr kumimoji="1" lang="en-US" altLang="ja-JP" sz="10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0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名張市希央台１番町２０番地</a:t>
            </a:r>
            <a:endParaRPr kumimoji="1" lang="en-US" altLang="ja-JP" sz="10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0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（有）わかば共栄保険</a:t>
            </a:r>
            <a:endParaRPr kumimoji="1" lang="en-US" altLang="ja-JP" sz="10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0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en-US" altLang="ja-JP" sz="9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TEL</a:t>
            </a:r>
            <a:r>
              <a:rPr kumimoji="1" lang="ja-JP" altLang="en-US" sz="9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en-US" altLang="ja-JP" sz="9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0595-64-7222</a:t>
            </a:r>
          </a:p>
          <a:p>
            <a:r>
              <a:rPr kumimoji="1" lang="ja-JP" altLang="en-US" sz="9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en-US" altLang="ja-JP" sz="9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FAX</a:t>
            </a:r>
            <a:r>
              <a:rPr kumimoji="1" lang="ja-JP" altLang="en-US" sz="9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en-US" altLang="ja-JP" sz="9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0595-64-7227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5C655F5B-B00E-4EE0-B44F-8F9945A630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9136">
            <a:off x="5230499" y="4304673"/>
            <a:ext cx="532674" cy="1001305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8A3950B4-4470-4249-8E7D-0741FD23E1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500" y="4151637"/>
            <a:ext cx="769709" cy="805120"/>
          </a:xfrm>
          <a:prstGeom prst="rect">
            <a:avLst/>
          </a:prstGeom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43400BF7-7000-4726-98E6-3EFE1158A479}"/>
              </a:ext>
            </a:extLst>
          </p:cNvPr>
          <p:cNvSpPr/>
          <p:nvPr/>
        </p:nvSpPr>
        <p:spPr>
          <a:xfrm>
            <a:off x="1179159" y="4392146"/>
            <a:ext cx="3292120" cy="1324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旬なお野菜などのお土産</a:t>
            </a:r>
            <a:endParaRPr kumimoji="1" lang="en-US" altLang="ja-JP" sz="2000" b="1" dirty="0">
              <a:solidFill>
                <a:schemeClr val="tx1">
                  <a:lumMod val="50000"/>
                  <a:lumOff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温かいうどん・コーヒーを</a:t>
            </a:r>
            <a:endParaRPr kumimoji="1" lang="en-US" altLang="ja-JP" sz="2000" b="1" dirty="0">
              <a:solidFill>
                <a:schemeClr val="tx1">
                  <a:lumMod val="50000"/>
                  <a:lumOff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無料でご準備しております！</a:t>
            </a: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06A79B29-2DFE-4E00-A7A1-5B25645E36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60" y="5015603"/>
            <a:ext cx="391723" cy="500535"/>
          </a:xfrm>
          <a:prstGeom prst="rect">
            <a:avLst/>
          </a:prstGeom>
        </p:spPr>
      </p:pic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67697E4-BA37-41A3-86A0-5ABB944845D4}"/>
              </a:ext>
            </a:extLst>
          </p:cNvPr>
          <p:cNvSpPr/>
          <p:nvPr/>
        </p:nvSpPr>
        <p:spPr>
          <a:xfrm>
            <a:off x="2088494" y="3946429"/>
            <a:ext cx="23669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72 Black" panose="020B0A04030603020204" pitchFamily="34" charset="0"/>
              </a:rPr>
              <a:t>入場無料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DC1A6AFD-2232-450F-98B3-07720E2DDCA0}"/>
              </a:ext>
            </a:extLst>
          </p:cNvPr>
          <p:cNvSpPr txBox="1"/>
          <p:nvPr/>
        </p:nvSpPr>
        <p:spPr>
          <a:xfrm>
            <a:off x="4652180" y="5294615"/>
            <a:ext cx="1803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ご予約はこちら</a:t>
            </a: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DF8CB5B3-7E18-41D4-A81F-52BE461169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945" y="5057875"/>
            <a:ext cx="1343477" cy="959627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630FD9D5-80E0-4F3C-807E-B58BE08408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1666" y="4229810"/>
            <a:ext cx="756384" cy="627175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E1296A6B-864D-4328-9148-1F259869A6A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549" y="4137072"/>
            <a:ext cx="710424" cy="658591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FF995332-2265-4998-BDD1-801CEF818A3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61" y="4646459"/>
            <a:ext cx="585984" cy="69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73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15A7967-1223-4CEE-B9D0-F0FA9B22536A}"/>
              </a:ext>
            </a:extLst>
          </p:cNvPr>
          <p:cNvSpPr/>
          <p:nvPr/>
        </p:nvSpPr>
        <p:spPr>
          <a:xfrm>
            <a:off x="-276405" y="-184003"/>
            <a:ext cx="7266432" cy="10655808"/>
          </a:xfrm>
          <a:prstGeom prst="rect">
            <a:avLst/>
          </a:prstGeom>
          <a:solidFill>
            <a:srgbClr val="F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フローチャート: 代替処理 20">
            <a:extLst>
              <a:ext uri="{FF2B5EF4-FFF2-40B4-BE49-F238E27FC236}">
                <a16:creationId xmlns:a16="http://schemas.microsoft.com/office/drawing/2014/main" id="{83F3C548-A153-4D8D-B682-0EB38EB4E08A}"/>
              </a:ext>
            </a:extLst>
          </p:cNvPr>
          <p:cNvSpPr/>
          <p:nvPr/>
        </p:nvSpPr>
        <p:spPr>
          <a:xfrm>
            <a:off x="63972" y="85001"/>
            <a:ext cx="6723142" cy="8245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cs typeface="72 Black" panose="020B0A04030603020204" pitchFamily="34" charset="0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E81BF330-B2DB-4B5C-814B-AC21F27AB52D}"/>
              </a:ext>
            </a:extLst>
          </p:cNvPr>
          <p:cNvSpPr/>
          <p:nvPr/>
        </p:nvSpPr>
        <p:spPr>
          <a:xfrm>
            <a:off x="163436" y="4692882"/>
            <a:ext cx="3315751" cy="223676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172DC30-E5E4-470F-92F4-5DC9BD52E6F3}"/>
              </a:ext>
            </a:extLst>
          </p:cNvPr>
          <p:cNvSpPr/>
          <p:nvPr/>
        </p:nvSpPr>
        <p:spPr>
          <a:xfrm>
            <a:off x="3553175" y="2294477"/>
            <a:ext cx="3091201" cy="2314351"/>
          </a:xfrm>
          <a:prstGeom prst="roundRect">
            <a:avLst>
              <a:gd name="adj" fmla="val 16191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33805169-73EF-4101-B702-663AA32E76C4}"/>
              </a:ext>
            </a:extLst>
          </p:cNvPr>
          <p:cNvSpPr/>
          <p:nvPr/>
        </p:nvSpPr>
        <p:spPr>
          <a:xfrm>
            <a:off x="149620" y="2266172"/>
            <a:ext cx="3265564" cy="232924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ローチャート: 結合子 12">
            <a:extLst>
              <a:ext uri="{FF2B5EF4-FFF2-40B4-BE49-F238E27FC236}">
                <a16:creationId xmlns:a16="http://schemas.microsoft.com/office/drawing/2014/main" id="{6D5D7579-B88E-450A-9827-4A8D6DFE0ED6}"/>
              </a:ext>
            </a:extLst>
          </p:cNvPr>
          <p:cNvSpPr/>
          <p:nvPr/>
        </p:nvSpPr>
        <p:spPr>
          <a:xfrm>
            <a:off x="291150" y="632895"/>
            <a:ext cx="1484150" cy="397476"/>
          </a:xfrm>
          <a:prstGeom prst="flowChartConnector">
            <a:avLst/>
          </a:prstGeom>
          <a:solidFill>
            <a:srgbClr val="FF8E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7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体感する</a:t>
            </a:r>
          </a:p>
        </p:txBody>
      </p:sp>
      <p:sp>
        <p:nvSpPr>
          <p:cNvPr id="18" name="フローチャート: 結合子 17">
            <a:extLst>
              <a:ext uri="{FF2B5EF4-FFF2-40B4-BE49-F238E27FC236}">
                <a16:creationId xmlns:a16="http://schemas.microsoft.com/office/drawing/2014/main" id="{7FD2ACA0-79DA-43C4-B20C-45671B3B2CCA}"/>
              </a:ext>
            </a:extLst>
          </p:cNvPr>
          <p:cNvSpPr/>
          <p:nvPr/>
        </p:nvSpPr>
        <p:spPr>
          <a:xfrm>
            <a:off x="3409529" y="647573"/>
            <a:ext cx="1350148" cy="396826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7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伸ばす</a:t>
            </a:r>
          </a:p>
        </p:txBody>
      </p:sp>
      <p:sp>
        <p:nvSpPr>
          <p:cNvPr id="19" name="フローチャート: 結合子 18">
            <a:extLst>
              <a:ext uri="{FF2B5EF4-FFF2-40B4-BE49-F238E27FC236}">
                <a16:creationId xmlns:a16="http://schemas.microsoft.com/office/drawing/2014/main" id="{474FDB33-63D9-4B8B-9663-761B26B09B69}"/>
              </a:ext>
            </a:extLst>
          </p:cNvPr>
          <p:cNvSpPr/>
          <p:nvPr/>
        </p:nvSpPr>
        <p:spPr>
          <a:xfrm>
            <a:off x="1915745" y="648522"/>
            <a:ext cx="1350148" cy="391633"/>
          </a:xfrm>
          <a:prstGeom prst="flowChartConnector">
            <a:avLst/>
          </a:prstGeom>
          <a:solidFill>
            <a:srgbClr val="83C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7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知る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952C25B-FEF2-41E1-B085-9EE05F3C0A70}"/>
              </a:ext>
            </a:extLst>
          </p:cNvPr>
          <p:cNvSpPr txBox="1"/>
          <p:nvPr/>
        </p:nvSpPr>
        <p:spPr>
          <a:xfrm>
            <a:off x="281920" y="2956656"/>
            <a:ext cx="2969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8E1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最新サポカー体感</a:t>
            </a:r>
            <a:endParaRPr kumimoji="1" lang="en-US" altLang="ja-JP" sz="2000" b="1" dirty="0">
              <a:solidFill>
                <a:srgbClr val="FF8E1D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400" b="1" dirty="0">
                <a:solidFill>
                  <a:srgbClr val="FF8E1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各メーカーの多種多様な車を準備！</a:t>
            </a:r>
            <a:endParaRPr kumimoji="1" lang="en-US" altLang="ja-JP" sz="1400" b="1" dirty="0">
              <a:solidFill>
                <a:srgbClr val="FF8E1D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sz="2000" b="1" dirty="0">
              <a:solidFill>
                <a:srgbClr val="FF9933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EC47017-68F4-4389-BFEF-B1173D395DE9}"/>
              </a:ext>
            </a:extLst>
          </p:cNvPr>
          <p:cNvSpPr txBox="1"/>
          <p:nvPr/>
        </p:nvSpPr>
        <p:spPr>
          <a:xfrm>
            <a:off x="296135" y="5794158"/>
            <a:ext cx="2783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83C937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交通ＤＸ座談会</a:t>
            </a:r>
            <a:endParaRPr kumimoji="1" lang="en-US" altLang="ja-JP" sz="900" b="1" dirty="0">
              <a:solidFill>
                <a:srgbClr val="83C937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278FCAC-26AC-441E-8942-A9CF64A61731}"/>
              </a:ext>
            </a:extLst>
          </p:cNvPr>
          <p:cNvSpPr txBox="1"/>
          <p:nvPr/>
        </p:nvSpPr>
        <p:spPr>
          <a:xfrm>
            <a:off x="290970" y="5498747"/>
            <a:ext cx="3034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83C937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自動運転の実証実験</a:t>
            </a:r>
            <a:r>
              <a:rPr kumimoji="1" lang="en-US" altLang="ja-JP" sz="1050" b="1" dirty="0">
                <a:solidFill>
                  <a:srgbClr val="83C937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15AC472-5EA5-493C-81C0-6187005C780B}"/>
              </a:ext>
            </a:extLst>
          </p:cNvPr>
          <p:cNvSpPr txBox="1"/>
          <p:nvPr/>
        </p:nvSpPr>
        <p:spPr>
          <a:xfrm>
            <a:off x="3650634" y="3933979"/>
            <a:ext cx="2420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安全運転講習会</a:t>
            </a:r>
            <a:endParaRPr kumimoji="1" lang="en-US" altLang="ja-JP" sz="1600" b="1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5C76CE2-9F9B-4AEF-98F6-97E9282EDCA1}"/>
              </a:ext>
            </a:extLst>
          </p:cNvPr>
          <p:cNvSpPr txBox="1"/>
          <p:nvPr/>
        </p:nvSpPr>
        <p:spPr>
          <a:xfrm>
            <a:off x="4631133" y="2976525"/>
            <a:ext cx="1705830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MEDEMIL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3BC31A9-1FF9-4870-9609-BB59DB229504}"/>
              </a:ext>
            </a:extLst>
          </p:cNvPr>
          <p:cNvSpPr txBox="1"/>
          <p:nvPr/>
        </p:nvSpPr>
        <p:spPr>
          <a:xfrm>
            <a:off x="4378859" y="5791120"/>
            <a:ext cx="278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RIZAP</a:t>
            </a:r>
            <a:r>
              <a:rPr kumimoji="1" lang="ja-JP" altLang="en-US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による健康体操</a:t>
            </a:r>
            <a:endParaRPr kumimoji="1" lang="en-US" altLang="ja-JP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3F519673-702E-49D4-AF13-95FEB92D5AD6}"/>
              </a:ext>
            </a:extLst>
          </p:cNvPr>
          <p:cNvSpPr/>
          <p:nvPr/>
        </p:nvSpPr>
        <p:spPr>
          <a:xfrm>
            <a:off x="480373" y="2357143"/>
            <a:ext cx="2572402" cy="540492"/>
          </a:xfrm>
          <a:prstGeom prst="roundRect">
            <a:avLst/>
          </a:prstGeom>
          <a:solidFill>
            <a:srgbClr val="FF8E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先進安全テクノロジーを</a:t>
            </a:r>
            <a:endParaRPr kumimoji="1" lang="en-US" altLang="ja-JP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「体感」する！</a:t>
            </a: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689A5991-E783-4615-994B-5BD609D7EFB6}"/>
              </a:ext>
            </a:extLst>
          </p:cNvPr>
          <p:cNvSpPr/>
          <p:nvPr/>
        </p:nvSpPr>
        <p:spPr>
          <a:xfrm>
            <a:off x="3979537" y="2393794"/>
            <a:ext cx="2387658" cy="50783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頭と身体の健康から運転</a:t>
            </a:r>
            <a:endParaRPr kumimoji="1" lang="en-US" altLang="ja-JP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寿命を「延伸」する！</a:t>
            </a:r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8E12484E-EE0C-4C21-91E5-BBC75676C942}"/>
              </a:ext>
            </a:extLst>
          </p:cNvPr>
          <p:cNvSpPr/>
          <p:nvPr/>
        </p:nvSpPr>
        <p:spPr>
          <a:xfrm>
            <a:off x="608428" y="4803853"/>
            <a:ext cx="2403500" cy="519072"/>
          </a:xfrm>
          <a:prstGeom prst="roundRect">
            <a:avLst/>
          </a:prstGeom>
          <a:solidFill>
            <a:srgbClr val="83C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最新の交通ＤＸと未来の</a:t>
            </a:r>
            <a:endParaRPr kumimoji="1" lang="en-US" altLang="ja-JP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桑名市を「知る」！</a:t>
            </a:r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3DA09490-8CE2-47CC-B42D-B060E8BE0F57}"/>
              </a:ext>
            </a:extLst>
          </p:cNvPr>
          <p:cNvSpPr/>
          <p:nvPr/>
        </p:nvSpPr>
        <p:spPr>
          <a:xfrm>
            <a:off x="3549349" y="4677937"/>
            <a:ext cx="3176685" cy="22517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AF1C2150-598D-4FD4-8A2F-D68AFC1CE543}"/>
              </a:ext>
            </a:extLst>
          </p:cNvPr>
          <p:cNvSpPr/>
          <p:nvPr/>
        </p:nvSpPr>
        <p:spPr>
          <a:xfrm>
            <a:off x="3934369" y="4761941"/>
            <a:ext cx="2397150" cy="4916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その他イベントで</a:t>
            </a:r>
            <a:endParaRPr kumimoji="1" lang="en-US" altLang="ja-JP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思い切り「楽しむ」！</a:t>
            </a: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2E8D0C40-FDDE-4C5A-BCE1-AA8388E89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336" y="3569817"/>
            <a:ext cx="1039999" cy="709583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A8D7EFD9-EE23-4CE2-910D-A97965DC1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881" y="3596267"/>
            <a:ext cx="1551708" cy="923330"/>
          </a:xfrm>
          <a:prstGeom prst="rect">
            <a:avLst/>
          </a:prstGeom>
        </p:spPr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E5771BE4-FCE6-447E-94E2-2CC246A1CF36}"/>
              </a:ext>
            </a:extLst>
          </p:cNvPr>
          <p:cNvSpPr txBox="1"/>
          <p:nvPr/>
        </p:nvSpPr>
        <p:spPr>
          <a:xfrm>
            <a:off x="3611897" y="5385563"/>
            <a:ext cx="3291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RIZAP</a:t>
            </a:r>
            <a:r>
              <a:rPr kumimoji="1" lang="ja-JP" altLang="en-US" sz="2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による健康体操教室</a:t>
            </a:r>
            <a:endParaRPr kumimoji="1" lang="en-US" altLang="ja-JP" sz="20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A958595-532E-4F95-AF8A-62397AC07227}"/>
              </a:ext>
            </a:extLst>
          </p:cNvPr>
          <p:cNvSpPr txBox="1"/>
          <p:nvPr/>
        </p:nvSpPr>
        <p:spPr>
          <a:xfrm>
            <a:off x="3608981" y="5798100"/>
            <a:ext cx="3225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健康リスクチェック</a:t>
            </a:r>
            <a:endParaRPr kumimoji="1" lang="en-US" altLang="ja-JP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5ECA92B6-8A09-4420-8811-CF630F8CFDC6}"/>
              </a:ext>
            </a:extLst>
          </p:cNvPr>
          <p:cNvSpPr/>
          <p:nvPr/>
        </p:nvSpPr>
        <p:spPr>
          <a:xfrm>
            <a:off x="69837" y="8462789"/>
            <a:ext cx="6718325" cy="1358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/>
              <a:t>長島総合自動車学校</a:t>
            </a:r>
            <a:br>
              <a:rPr kumimoji="1" lang="en-US" altLang="ja-JP" sz="3600" b="1" dirty="0"/>
            </a:br>
            <a:r>
              <a:rPr kumimoji="1" lang="ja-JP" altLang="en-US" sz="2400" b="1" dirty="0"/>
              <a:t>〒</a:t>
            </a:r>
            <a:r>
              <a:rPr kumimoji="1" lang="en-US" altLang="ja-JP" sz="2400" b="1" dirty="0"/>
              <a:t>511-1143</a:t>
            </a:r>
            <a:r>
              <a:rPr kumimoji="1" lang="ja-JP" altLang="en-US" sz="2400" b="1" dirty="0"/>
              <a:t>　</a:t>
            </a:r>
            <a:r>
              <a:rPr kumimoji="1" lang="ja-JP" altLang="en-US" sz="2000" b="1" dirty="0"/>
              <a:t>桑名市長島町西外面</a:t>
            </a:r>
            <a:r>
              <a:rPr kumimoji="1" lang="en-US" altLang="ja-JP" sz="2000" b="1" dirty="0"/>
              <a:t>1306</a:t>
            </a:r>
          </a:p>
          <a:p>
            <a:r>
              <a:rPr kumimoji="1" lang="en-US" altLang="ja-JP" sz="1800" b="1" dirty="0"/>
              <a:t>※</a:t>
            </a:r>
            <a:r>
              <a:rPr kumimoji="1" lang="ja-JP" altLang="en-US" sz="1800" b="1" dirty="0"/>
              <a:t>近鉄長島駅または、なばなの里から</a:t>
            </a:r>
            <a:endParaRPr kumimoji="1" lang="en-US" altLang="ja-JP" sz="1800" b="1" dirty="0"/>
          </a:p>
          <a:p>
            <a:r>
              <a:rPr kumimoji="1" lang="ja-JP" altLang="en-US" sz="1800" b="1" dirty="0"/>
              <a:t>シャトルバスで送迎します</a:t>
            </a: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96B0601E-9E7B-4E15-BAE8-064F29A2A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603" y="8870118"/>
            <a:ext cx="1664121" cy="883211"/>
          </a:xfrm>
          <a:prstGeom prst="rect">
            <a:avLst/>
          </a:prstGeom>
        </p:spPr>
      </p:pic>
      <p:sp>
        <p:nvSpPr>
          <p:cNvPr id="72" name="フローチャート: 結合子 71">
            <a:extLst>
              <a:ext uri="{FF2B5EF4-FFF2-40B4-BE49-F238E27FC236}">
                <a16:creationId xmlns:a16="http://schemas.microsoft.com/office/drawing/2014/main" id="{3754A2B0-400F-42D7-A170-4AFB7648DC92}"/>
              </a:ext>
            </a:extLst>
          </p:cNvPr>
          <p:cNvSpPr/>
          <p:nvPr/>
        </p:nvSpPr>
        <p:spPr>
          <a:xfrm>
            <a:off x="259481" y="8745240"/>
            <a:ext cx="494775" cy="980934"/>
          </a:xfrm>
          <a:prstGeom prst="flowChartConnector">
            <a:avLst/>
          </a:prstGeom>
          <a:solidFill>
            <a:srgbClr val="F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会</a:t>
            </a:r>
            <a:endParaRPr kumimoji="1" lang="en-US" altLang="ja-JP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場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077E770D-31A7-45D6-99B1-64F3171DECEB}"/>
              </a:ext>
            </a:extLst>
          </p:cNvPr>
          <p:cNvSpPr txBox="1"/>
          <p:nvPr/>
        </p:nvSpPr>
        <p:spPr>
          <a:xfrm>
            <a:off x="2678979" y="8700835"/>
            <a:ext cx="39366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長島総合自動車学校にはお車の駐車ができません。</a:t>
            </a:r>
            <a:endParaRPr kumimoji="1" lang="en-US" altLang="ja-JP" sz="13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3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近鉄長島駅または、指定駐車場（後日、案内予定）</a:t>
            </a:r>
            <a:endParaRPr kumimoji="1" lang="en-US" altLang="ja-JP" sz="13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3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から運行する専用シャトルバス（無料）</a:t>
            </a:r>
            <a:endParaRPr kumimoji="1" lang="en-US" altLang="ja-JP" sz="13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3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をご利用ください。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FBAF1A69-3B7F-43E2-BB53-BEA07FFF1322}"/>
              </a:ext>
            </a:extLst>
          </p:cNvPr>
          <p:cNvSpPr txBox="1"/>
          <p:nvPr/>
        </p:nvSpPr>
        <p:spPr>
          <a:xfrm>
            <a:off x="690957" y="8504615"/>
            <a:ext cx="2644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長島総合自動車学校</a:t>
            </a:r>
            <a:endParaRPr kumimoji="1" lang="ja-JP" altLang="en-US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77" name="図 76">
            <a:extLst>
              <a:ext uri="{FF2B5EF4-FFF2-40B4-BE49-F238E27FC236}">
                <a16:creationId xmlns:a16="http://schemas.microsoft.com/office/drawing/2014/main" id="{084C4CB8-A1AB-46DC-B556-93ACB07EB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0905" y="9196960"/>
            <a:ext cx="1076714" cy="55636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52A0F8D-74B8-4A34-BEC8-01B62731C7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09" y="5909038"/>
            <a:ext cx="1167111" cy="79171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517CDEC-2EFC-49DB-A6BD-C078A3592B09}"/>
              </a:ext>
            </a:extLst>
          </p:cNvPr>
          <p:cNvSpPr txBox="1"/>
          <p:nvPr/>
        </p:nvSpPr>
        <p:spPr>
          <a:xfrm>
            <a:off x="626592" y="6171717"/>
            <a:ext cx="1046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Minibus</a:t>
            </a:r>
          </a:p>
          <a:p>
            <a:r>
              <a:rPr kumimoji="1"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ﾃｨｱﾌｫｰ</a:t>
            </a:r>
          </a:p>
        </p:txBody>
      </p:sp>
      <p:sp>
        <p:nvSpPr>
          <p:cNvPr id="17" name="爆発: 8 pt 16">
            <a:extLst>
              <a:ext uri="{FF2B5EF4-FFF2-40B4-BE49-F238E27FC236}">
                <a16:creationId xmlns:a16="http://schemas.microsoft.com/office/drawing/2014/main" id="{EE982A41-87BB-4A3B-9C6E-375AD44C7212}"/>
              </a:ext>
            </a:extLst>
          </p:cNvPr>
          <p:cNvSpPr/>
          <p:nvPr/>
        </p:nvSpPr>
        <p:spPr>
          <a:xfrm rot="20736784">
            <a:off x="2940167" y="2743809"/>
            <a:ext cx="1839394" cy="901228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特許技術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D511A25-F394-442E-ADFE-A741A8BE8AE7}"/>
              </a:ext>
            </a:extLst>
          </p:cNvPr>
          <p:cNvSpPr txBox="1"/>
          <p:nvPr/>
        </p:nvSpPr>
        <p:spPr>
          <a:xfrm>
            <a:off x="3535640" y="3526725"/>
            <a:ext cx="19484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00" b="1" dirty="0"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目の動きで事故リスクを測定！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0504EBDF-1B5B-4FD5-B5F9-DC9950870B7A}"/>
              </a:ext>
            </a:extLst>
          </p:cNvPr>
          <p:cNvSpPr txBox="1"/>
          <p:nvPr/>
        </p:nvSpPr>
        <p:spPr>
          <a:xfrm>
            <a:off x="3611904" y="6163597"/>
            <a:ext cx="278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スタンプラリー</a:t>
            </a:r>
            <a:endParaRPr kumimoji="1" lang="en-US" altLang="ja-JP" sz="20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60C8E4A-CD7D-4A14-8BA0-4E842322A798}"/>
              </a:ext>
            </a:extLst>
          </p:cNvPr>
          <p:cNvSpPr txBox="1"/>
          <p:nvPr/>
        </p:nvSpPr>
        <p:spPr>
          <a:xfrm>
            <a:off x="63972" y="-7078"/>
            <a:ext cx="6623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ＳＯＭＰＯ パーク みえ＠桑名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4CE157D-763A-4B22-B517-3ED52B258874}"/>
              </a:ext>
            </a:extLst>
          </p:cNvPr>
          <p:cNvSpPr txBox="1"/>
          <p:nvPr/>
        </p:nvSpPr>
        <p:spPr>
          <a:xfrm>
            <a:off x="3671646" y="4202390"/>
            <a:ext cx="2670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安全運転ｼﾐｭﾚｰﾀｰ体験</a:t>
            </a:r>
            <a:endParaRPr kumimoji="1" lang="en-US" altLang="ja-JP" sz="1600" b="1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290BE654-D6CE-4AA0-AAB6-B3A17A15FC6C}"/>
              </a:ext>
            </a:extLst>
          </p:cNvPr>
          <p:cNvSpPr/>
          <p:nvPr/>
        </p:nvSpPr>
        <p:spPr>
          <a:xfrm>
            <a:off x="70210" y="6942075"/>
            <a:ext cx="6678638" cy="1410230"/>
          </a:xfrm>
          <a:prstGeom prst="roundRect">
            <a:avLst/>
          </a:prstGeom>
          <a:solidFill>
            <a:srgbClr val="FFFFC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dirty="0">
                <a:solidFill>
                  <a:srgbClr val="1F1F1F"/>
                </a:solidFill>
                <a:latin typeface="Arial" panose="020B0604020202020204" pitchFamily="34" charset="0"/>
              </a:rPr>
              <a:t>　　　　</a:t>
            </a:r>
            <a:endParaRPr lang="ja-JP" altLang="en-US" b="0" i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D18D0716-6006-4E40-BC54-226F7CE792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2134" y="7632219"/>
            <a:ext cx="1080427" cy="69921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47F1747-3C9B-4E17-9A9A-CF20E37590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01" y="6983848"/>
            <a:ext cx="1112378" cy="689092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84BB654-E751-4ACA-8AF3-72326124FAFF}"/>
              </a:ext>
            </a:extLst>
          </p:cNvPr>
          <p:cNvSpPr/>
          <p:nvPr/>
        </p:nvSpPr>
        <p:spPr>
          <a:xfrm>
            <a:off x="950778" y="7542372"/>
            <a:ext cx="5677236" cy="499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おに家のカレー、手羽先、たい焼き、パン</a:t>
            </a:r>
            <a:endParaRPr kumimoji="1" lang="en-US" altLang="ja-JP" sz="22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2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などを特別価格でご提供します。</a:t>
            </a:r>
            <a:endParaRPr kumimoji="1" lang="en-US" altLang="ja-JP" sz="22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2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美味しい、楽しいをいっぱい</a:t>
            </a:r>
            <a:endParaRPr kumimoji="1" lang="en-US" altLang="ja-JP" sz="22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2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詰め込んだイベントです！</a:t>
            </a:r>
            <a:endParaRPr kumimoji="1" lang="en-US" altLang="ja-JP" sz="22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endParaRPr kumimoji="1" lang="ja-JP" altLang="en-US" sz="24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7708BD36-770B-4839-8EB2-7D79E454A9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75" y="7686463"/>
            <a:ext cx="724584" cy="637440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8CEB002E-49D7-43DD-9845-18E1E40A73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1018" y="7675059"/>
            <a:ext cx="774820" cy="567247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9DDE40FD-37D2-46BE-9C52-21E922CC88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9136">
            <a:off x="5434208" y="1075671"/>
            <a:ext cx="576650" cy="900489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CF416F54-CC1A-4094-B0A5-E05F7D8808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49" y="1626286"/>
            <a:ext cx="424063" cy="520402"/>
          </a:xfrm>
          <a:prstGeom prst="rect">
            <a:avLst/>
          </a:prstGeom>
        </p:spPr>
      </p:pic>
      <p:pic>
        <p:nvPicPr>
          <p:cNvPr id="76" name="図 75">
            <a:extLst>
              <a:ext uri="{FF2B5EF4-FFF2-40B4-BE49-F238E27FC236}">
                <a16:creationId xmlns:a16="http://schemas.microsoft.com/office/drawing/2014/main" id="{6074BB60-127F-4854-A7DC-86C2CDE10B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8066" y="1650479"/>
            <a:ext cx="680408" cy="484337"/>
          </a:xfrm>
          <a:prstGeom prst="rect">
            <a:avLst/>
          </a:prstGeom>
        </p:spPr>
      </p:pic>
      <p:pic>
        <p:nvPicPr>
          <p:cNvPr id="78" name="図 77">
            <a:extLst>
              <a:ext uri="{FF2B5EF4-FFF2-40B4-BE49-F238E27FC236}">
                <a16:creationId xmlns:a16="http://schemas.microsoft.com/office/drawing/2014/main" id="{A499C30D-1988-4734-8BDF-EE980CACFE5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756" y="1062339"/>
            <a:ext cx="908376" cy="699559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E9A7C099-1583-4A9D-8DF4-FC34F6A9C12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39" y="641812"/>
            <a:ext cx="778722" cy="753368"/>
          </a:xfrm>
          <a:prstGeom prst="rect">
            <a:avLst/>
          </a:prstGeom>
        </p:spPr>
      </p:pic>
      <p:sp>
        <p:nvSpPr>
          <p:cNvPr id="86" name="フローチャート: 結合子 85">
            <a:extLst>
              <a:ext uri="{FF2B5EF4-FFF2-40B4-BE49-F238E27FC236}">
                <a16:creationId xmlns:a16="http://schemas.microsoft.com/office/drawing/2014/main" id="{5D7D7BC4-7EBC-4BC6-B083-818D76899D6B}"/>
              </a:ext>
            </a:extLst>
          </p:cNvPr>
          <p:cNvSpPr/>
          <p:nvPr/>
        </p:nvSpPr>
        <p:spPr>
          <a:xfrm>
            <a:off x="4898175" y="627964"/>
            <a:ext cx="1350148" cy="391633"/>
          </a:xfrm>
          <a:prstGeom prst="flowChartConnector">
            <a:avLst/>
          </a:prstGeom>
          <a:solidFill>
            <a:srgbClr val="F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7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楽しむ</a:t>
            </a:r>
          </a:p>
        </p:txBody>
      </p:sp>
      <p:pic>
        <p:nvPicPr>
          <p:cNvPr id="87" name="図 86">
            <a:extLst>
              <a:ext uri="{FF2B5EF4-FFF2-40B4-BE49-F238E27FC236}">
                <a16:creationId xmlns:a16="http://schemas.microsoft.com/office/drawing/2014/main" id="{28C7EC40-4CBA-42DF-916C-045EB4F2269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335" y="1331011"/>
            <a:ext cx="754688" cy="789408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FEB49EB2-4944-46C5-B862-4E50CE503B8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951" y="1640733"/>
            <a:ext cx="822590" cy="592343"/>
          </a:xfrm>
          <a:prstGeom prst="rect">
            <a:avLst/>
          </a:prstGeom>
        </p:spPr>
      </p:pic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31121902-ED07-4F93-BB63-DBBF1A171F24}"/>
              </a:ext>
            </a:extLst>
          </p:cNvPr>
          <p:cNvSpPr/>
          <p:nvPr/>
        </p:nvSpPr>
        <p:spPr>
          <a:xfrm>
            <a:off x="290970" y="1175785"/>
            <a:ext cx="4471443" cy="1135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旬なお野菜などのお土産</a:t>
            </a:r>
            <a:endParaRPr kumimoji="1" lang="en-US" altLang="ja-JP" sz="18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18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温かいうどん　や　コーヒーを</a:t>
            </a:r>
            <a:endParaRPr kumimoji="1" lang="en-US" altLang="ja-JP" sz="18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無料でご準備しております！</a:t>
            </a:r>
            <a:endParaRPr kumimoji="1" lang="ja-JP" altLang="en-US" sz="18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939E0342-731F-43DC-B73F-D6BFE347650B}"/>
              </a:ext>
            </a:extLst>
          </p:cNvPr>
          <p:cNvSpPr txBox="1"/>
          <p:nvPr/>
        </p:nvSpPr>
        <p:spPr>
          <a:xfrm>
            <a:off x="-1199222" y="1001552"/>
            <a:ext cx="3699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72 Black" panose="020B0A04030603020204" pitchFamily="34" charset="0"/>
              </a:rPr>
              <a:t>入場無料</a:t>
            </a:r>
          </a:p>
        </p:txBody>
      </p:sp>
    </p:spTree>
    <p:extLst>
      <p:ext uri="{BB962C8B-B14F-4D97-AF65-F5344CB8AC3E}">
        <p14:creationId xmlns:p14="http://schemas.microsoft.com/office/powerpoint/2010/main" val="3010682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1291</TotalTime>
  <Words>427</Words>
  <Application>Microsoft Office PowerPoint</Application>
  <PresentationFormat>A4 210 x 297 mm</PresentationFormat>
  <Paragraphs>78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BIZ UDPゴシック</vt:lpstr>
      <vt:lpstr>HGP創英角ﾎﾟｯﾌﾟ体</vt:lpstr>
      <vt:lpstr>Meiryo UI</vt:lpstr>
      <vt:lpstr>ＭＳ Ｐゴシック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熊切菜佑</dc:creator>
  <cp:lastModifiedBy>PC06 わかば共栄保険</cp:lastModifiedBy>
  <cp:revision>136</cp:revision>
  <cp:lastPrinted>2024-12-05T10:25:35Z</cp:lastPrinted>
  <dcterms:created xsi:type="dcterms:W3CDTF">2024-10-21T04:28:41Z</dcterms:created>
  <dcterms:modified xsi:type="dcterms:W3CDTF">2024-12-13T05:57:57Z</dcterms:modified>
</cp:coreProperties>
</file>